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8"/>
  </p:notesMasterIdLst>
  <p:sldIdLst>
    <p:sldId id="256" r:id="rId2"/>
    <p:sldId id="284" r:id="rId3"/>
    <p:sldId id="259" r:id="rId4"/>
    <p:sldId id="260" r:id="rId5"/>
    <p:sldId id="263" r:id="rId6"/>
    <p:sldId id="292" r:id="rId7"/>
    <p:sldId id="285" r:id="rId8"/>
    <p:sldId id="293" r:id="rId9"/>
    <p:sldId id="286" r:id="rId10"/>
    <p:sldId id="287" r:id="rId11"/>
    <p:sldId id="288" r:id="rId12"/>
    <p:sldId id="289" r:id="rId13"/>
    <p:sldId id="290" r:id="rId14"/>
    <p:sldId id="291" r:id="rId15"/>
    <p:sldId id="296" r:id="rId16"/>
    <p:sldId id="297" r:id="rId17"/>
    <p:sldId id="298" r:id="rId18"/>
    <p:sldId id="276" r:id="rId19"/>
    <p:sldId id="281" r:id="rId20"/>
    <p:sldId id="282" r:id="rId21"/>
    <p:sldId id="283" r:id="rId22"/>
    <p:sldId id="277" r:id="rId23"/>
    <p:sldId id="295" r:id="rId24"/>
    <p:sldId id="278" r:id="rId25"/>
    <p:sldId id="279" r:id="rId26"/>
    <p:sldId id="280" r:id="rId27"/>
  </p:sldIdLst>
  <p:sldSz cx="9144000" cy="6858000" type="screen4x3"/>
  <p:notesSz cx="6858000" cy="9144000"/>
  <p:embeddedFontLst>
    <p:embeddedFont>
      <p:font typeface="나눔고딕 Light" panose="020B0600000101010101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나눔고딕 ExtraBold" panose="020B0600000101010101" charset="-127"/>
      <p:bold r:id="rId34"/>
    </p:embeddedFont>
    <p:embeddedFont>
      <p:font typeface="나눔고딕" panose="020B0600000101010101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Calibri Light" panose="020F0302020204030204" pitchFamily="34" charset="0"/>
      <p:regular r:id="rId39"/>
      <p: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FE6"/>
    <a:srgbClr val="8EC0E4"/>
    <a:srgbClr val="CADBE9"/>
    <a:srgbClr val="D4DFE6"/>
    <a:srgbClr val="0F7EED"/>
    <a:srgbClr val="318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2" autoAdjust="0"/>
  </p:normalViewPr>
  <p:slideViewPr>
    <p:cSldViewPr snapToGrid="0">
      <p:cViewPr varScale="1">
        <p:scale>
          <a:sx n="110" d="100"/>
          <a:sy n="110" d="100"/>
        </p:scale>
        <p:origin x="160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CE79-BC6B-46B9-A12A-3825DC164ABF}" type="datetimeFigureOut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B8B6F-2331-42D3-9823-E58821CA4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1C31-6372-4F2E-933D-0CD431A15788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06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EDE45-A3BA-427D-8930-77DF05904CB7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B0F70-2F85-4AEF-ABD4-878302B20A57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44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9932-7239-44DD-B01B-AA54E2601808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095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1369-1645-4DE7-8EBC-494E40226BD2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10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F81-0E2A-4925-A899-5765596E14B7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878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3617-06E9-46E8-84B5-26D9DB3F9919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62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1403-56A1-43C5-9664-058613410252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4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62817-5A23-433F-8462-46965BC09FB3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1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AA90-A621-4380-8032-CE170A0B4E1D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15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E786-B917-40FA-9E1D-CF57BFA5668D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6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3D182-6CBE-4A0C-A038-C52E46ECEF5F}" type="datetime1">
              <a:rPr lang="ko-KR" altLang="en-US" smtClean="0"/>
              <a:t>2017-09-16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A3D5F-0B13-43C2-83AD-BB839E097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8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086" y="0"/>
            <a:ext cx="9698230" cy="6858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790066" y="1"/>
            <a:ext cx="3312368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94122" y="278267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GOAL IN</a:t>
            </a:r>
            <a:endParaRPr lang="ko-KR" altLang="en-US" sz="36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50106" y="148652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스펙 매칭 및 취업정보</a:t>
            </a:r>
            <a:endParaRPr lang="en-US" altLang="ko-KR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제공 서비스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02" y="4797152"/>
            <a:ext cx="936104" cy="9361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8118" y="5858761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김재혁</a:t>
            </a:r>
            <a:r>
              <a:rPr lang="en-US" altLang="ko-KR" sz="24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손평화</a:t>
            </a:r>
            <a:r>
              <a:rPr lang="en-US" altLang="ko-KR" sz="24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신승현</a:t>
            </a:r>
            <a:r>
              <a:rPr lang="en-US" altLang="ko-KR" sz="24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조현우</a:t>
            </a:r>
            <a:endParaRPr lang="ko-KR" altLang="en-US" sz="24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3D5F-0B13-43C2-83AD-BB839E0977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9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800" b="1" dirty="0" err="1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스펙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Web Crawling</a:t>
            </a:r>
            <a:r>
              <a:rPr kumimoji="0" lang="en-US" altLang="ko-KR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b="1" noProof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r>
              <a:rPr kumimoji="0" lang="en-US" altLang="ko-KR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slide3_shape4"/>
          <p:cNvCxnSpPr/>
          <p:nvPr/>
        </p:nvCxnSpPr>
        <p:spPr>
          <a:xfrm>
            <a:off x="251520" y="6639504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56328" y="1060954"/>
            <a:ext cx="19382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17800</a:t>
            </a:r>
            <a:r>
              <a:rPr kumimoji="0" lang="ko-KR" alt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kumimoji="0" lang="en-US" altLang="ko-KR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7968" y="6151715"/>
            <a:ext cx="320666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Web Crawling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소스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7390" y="6137061"/>
            <a:ext cx="320666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실행결과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(JSON</a:t>
            </a:r>
            <a:r>
              <a:rPr kumimoji="0" lang="en-US" altLang="ko-KR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형식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4" y="1790542"/>
            <a:ext cx="4585270" cy="4251608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71" y="1798357"/>
            <a:ext cx="3964114" cy="423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65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2800" b="1" dirty="0" smtClean="0">
              <a:solidFill>
                <a:srgbClr val="1983E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데이터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mongdb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력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slide3_shape4"/>
          <p:cNvCxnSpPr/>
          <p:nvPr/>
        </p:nvCxnSpPr>
        <p:spPr>
          <a:xfrm>
            <a:off x="251520" y="6639504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8862" y="6069326"/>
            <a:ext cx="320666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자기소개서</a:t>
            </a:r>
            <a:r>
              <a:rPr kumimoji="0" lang="ko-KR" alt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54779" y="6169797"/>
            <a:ext cx="320666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스펙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8528"/>
              </p:ext>
            </p:extLst>
          </p:nvPr>
        </p:nvGraphicFramePr>
        <p:xfrm>
          <a:off x="251520" y="1821507"/>
          <a:ext cx="4111868" cy="161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934"/>
                <a:gridCol w="2055934"/>
              </a:tblGrid>
              <a:tr h="403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Collection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Self_intro</a:t>
                      </a:r>
                      <a:endParaRPr lang="ko-KR" altLang="en-US" sz="1600" dirty="0"/>
                    </a:p>
                  </a:txBody>
                  <a:tcPr/>
                </a:tc>
              </a:tr>
              <a:tr h="403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Company_name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기업명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03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Contents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자기소개서 내용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03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Year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합격 년도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505595"/>
              </p:ext>
            </p:extLst>
          </p:nvPr>
        </p:nvGraphicFramePr>
        <p:xfrm>
          <a:off x="4492868" y="1821507"/>
          <a:ext cx="4140422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11"/>
                <a:gridCol w="2070211"/>
              </a:tblGrid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Collection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Spec</a:t>
                      </a:r>
                      <a:endParaRPr lang="ko-KR" altLang="en-US" sz="1600" dirty="0"/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Company_name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기업명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Field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지원 부서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Univ_name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학교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Major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전공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Grade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학점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Toeic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토익</a:t>
                      </a:r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점수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Tos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토익스피킹</a:t>
                      </a:r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점수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Opic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오픽</a:t>
                      </a:r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점수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Intern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인턴 횟수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License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자격증 수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Abr_train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대외활동 수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28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Vol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봉사활동 수</a:t>
                      </a:r>
                      <a:endParaRPr lang="ko-KR" alt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4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9592" y="180681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자기소개서 단어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Split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4402" y="1806818"/>
            <a:ext cx="30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Split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MongoDB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기업분석</a:t>
            </a:r>
            <a:endParaRPr lang="en-US" altLang="ko-KR" sz="2800" b="1" dirty="0" smtClean="0">
              <a:solidFill>
                <a:srgbClr val="1983E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자기소개서 단어 분석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9" y="2414183"/>
            <a:ext cx="3239027" cy="35475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65" y="2316480"/>
            <a:ext cx="3346439" cy="36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6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기업분석</a:t>
            </a:r>
            <a:endParaRPr lang="en-US" altLang="ko-KR" sz="2800" b="1" dirty="0" smtClean="0">
              <a:solidFill>
                <a:srgbClr val="1983E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자소서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분석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2152" y="171422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워드클라우드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소스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74661" y="1714220"/>
            <a:ext cx="307685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워드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결과 출력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삼성전자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3" y="2228987"/>
            <a:ext cx="3945742" cy="37400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53" y="2350375"/>
            <a:ext cx="3033038" cy="35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6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46857" y="1781513"/>
            <a:ext cx="30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기업분석</a:t>
            </a:r>
            <a:endParaRPr lang="en-US" altLang="ko-KR" sz="2800" b="1" dirty="0" smtClean="0">
              <a:solidFill>
                <a:srgbClr val="1983E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기업별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합격 </a:t>
            </a:r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스펙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분석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3535" y="1779031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기업별 분석하는 소스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0" y="4284112"/>
            <a:ext cx="2759821" cy="21028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0" y="2179227"/>
            <a:ext cx="2988368" cy="19578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72" y="2148363"/>
            <a:ext cx="4870508" cy="37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512" y="175067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추천 알고리즘 설명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 err="1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스펙</a:t>
            </a:r>
            <a:r>
              <a:rPr lang="ko-KR" altLang="en-US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</a:t>
            </a:r>
            <a:endParaRPr lang="en-US" altLang="ko-KR" sz="2800" b="1" dirty="0">
              <a:solidFill>
                <a:srgbClr val="1983E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3734" y="6013739"/>
            <a:ext cx="65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anose="020B0600000101010101" charset="-127"/>
                <a:ea typeface="나눔고딕" panose="020B0600000101010101" charset="-127"/>
              </a:rPr>
              <a:t>학교 </a:t>
            </a:r>
            <a:r>
              <a:rPr lang="en-US" altLang="ko-KR" b="1">
                <a:latin typeface="나눔고딕" panose="020B0600000101010101" charset="-127"/>
                <a:ea typeface="나눔고딕" panose="020B0600000101010101" charset="-127"/>
              </a:rPr>
              <a:t>:</a:t>
            </a:r>
            <a:r>
              <a:rPr lang="ko-KR" altLang="en-US" b="1">
                <a:latin typeface="나눔고딕" panose="020B0600000101010101" charset="-127"/>
                <a:ea typeface="나눔고딕" panose="020B0600000101010101" charset="-127"/>
              </a:rPr>
              <a:t>빅데이터대학교</a:t>
            </a:r>
            <a:r>
              <a:rPr lang="en-US" altLang="ko-KR" b="1"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b="1">
                <a:latin typeface="나눔고딕" panose="020B0600000101010101" charset="-127"/>
                <a:ea typeface="나눔고딕" panose="020B0600000101010101" charset="-127"/>
              </a:rPr>
              <a:t>학점 </a:t>
            </a:r>
            <a:r>
              <a:rPr lang="en-US" altLang="ko-KR" b="1">
                <a:latin typeface="나눔고딕" panose="020B0600000101010101" charset="-127"/>
                <a:ea typeface="나눔고딕" panose="020B0600000101010101" charset="-127"/>
              </a:rPr>
              <a:t>: 3.5 / </a:t>
            </a:r>
            <a:r>
              <a:rPr lang="ko-KR" altLang="en-US" b="1">
                <a:latin typeface="나눔고딕" panose="020B0600000101010101" charset="-127"/>
                <a:ea typeface="나눔고딕" panose="020B0600000101010101" charset="-127"/>
              </a:rPr>
              <a:t>토익 </a:t>
            </a:r>
            <a:r>
              <a:rPr lang="en-US" altLang="ko-KR" b="1">
                <a:latin typeface="나눔고딕" panose="020B0600000101010101" charset="-127"/>
                <a:ea typeface="나눔고딕" panose="020B0600000101010101" charset="-127"/>
              </a:rPr>
              <a:t>:</a:t>
            </a:r>
            <a:r>
              <a:rPr lang="ko-KR" altLang="en-US" b="1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="1">
                <a:latin typeface="나눔고딕" panose="020B0600000101010101" charset="-127"/>
                <a:ea typeface="나눔고딕" panose="020B0600000101010101" charset="-127"/>
              </a:rPr>
              <a:t>850 / </a:t>
            </a:r>
            <a:r>
              <a:rPr lang="ko-KR" altLang="en-US" b="1">
                <a:latin typeface="나눔고딕" panose="020B0600000101010101" charset="-127"/>
                <a:ea typeface="나눔고딕" panose="020B0600000101010101" charset="-127"/>
              </a:rPr>
              <a:t>토스 </a:t>
            </a:r>
            <a:r>
              <a:rPr lang="en-US" altLang="ko-KR" b="1">
                <a:latin typeface="나눔고딕" panose="020B0600000101010101" charset="-127"/>
                <a:ea typeface="나눔고딕" panose="020B0600000101010101" charset="-127"/>
              </a:rPr>
              <a:t>:level 6 </a:t>
            </a:r>
            <a:r>
              <a:rPr lang="ko-KR" altLang="en-US" b="1">
                <a:latin typeface="나눔고딕" panose="020B0600000101010101" charset="-127"/>
                <a:ea typeface="나눔고딕" panose="020B0600000101010101" charset="-127"/>
              </a:rPr>
              <a:t>등등</a:t>
            </a:r>
            <a:r>
              <a:rPr lang="en-US" altLang="ko-KR" b="1">
                <a:latin typeface="나눔고딕" panose="020B0600000101010101" charset="-127"/>
                <a:ea typeface="나눔고딕" panose="020B0600000101010101" charset="-127"/>
              </a:rPr>
              <a:t> </a:t>
            </a:r>
            <a:endParaRPr lang="ko-KR" altLang="en-US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FCCE9636-3F87-420F-B09B-E35956A49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3" t="74966" r="32596" b="2313"/>
          <a:stretch/>
        </p:blipFill>
        <p:spPr>
          <a:xfrm>
            <a:off x="4025775" y="4547120"/>
            <a:ext cx="1250302" cy="155821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9DDC7D46-C766-42C0-A41A-56AC44B6F793}"/>
              </a:ext>
            </a:extLst>
          </p:cNvPr>
          <p:cNvGrpSpPr/>
          <p:nvPr/>
        </p:nvGrpSpPr>
        <p:grpSpPr>
          <a:xfrm>
            <a:off x="868206" y="2552644"/>
            <a:ext cx="2596961" cy="3022739"/>
            <a:chOff x="599043" y="2722376"/>
            <a:chExt cx="2596961" cy="3022739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B2A348EB-849A-4BE5-8F68-926BAF6FD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25" t="75465" b="2522"/>
            <a:stretch/>
          </p:blipFill>
          <p:spPr>
            <a:xfrm>
              <a:off x="1968391" y="3948012"/>
              <a:ext cx="979098" cy="12549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C5070EDB-881B-411A-A094-2D26CB06C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93" r="82590" b="73651"/>
            <a:stretch/>
          </p:blipFill>
          <p:spPr>
            <a:xfrm>
              <a:off x="739480" y="3457182"/>
              <a:ext cx="1064916" cy="1226775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567C32BE-EC9E-4928-8F04-FD89B88459FA}"/>
                </a:ext>
              </a:extLst>
            </p:cNvPr>
            <p:cNvSpPr/>
            <p:nvPr/>
          </p:nvSpPr>
          <p:spPr>
            <a:xfrm>
              <a:off x="599043" y="2935286"/>
              <a:ext cx="2596961" cy="2809829"/>
            </a:xfrm>
            <a:prstGeom prst="round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7A75738A-BD12-4503-A9EE-981D431FCC6B}"/>
                </a:ext>
              </a:extLst>
            </p:cNvPr>
            <p:cNvSpPr txBox="1"/>
            <p:nvPr/>
          </p:nvSpPr>
          <p:spPr>
            <a:xfrm>
              <a:off x="1134116" y="2722376"/>
              <a:ext cx="1526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나눔고딕" panose="020B0600000101010101" charset="-127"/>
                  <a:ea typeface="나눔고딕" panose="020B0600000101010101" charset="-127"/>
                </a:rPr>
                <a:t>성향 </a:t>
              </a:r>
              <a:r>
                <a:rPr lang="en-US" altLang="ko-KR" sz="2000" b="1">
                  <a:latin typeface="나눔고딕" panose="020B0600000101010101" charset="-127"/>
                  <a:ea typeface="나눔고딕" panose="020B0600000101010101" charset="-127"/>
                </a:rPr>
                <a:t>A </a:t>
              </a:r>
              <a:r>
                <a:rPr lang="ko-KR" altLang="en-US" sz="2000" b="1">
                  <a:latin typeface="나눔고딕" panose="020B0600000101010101" charset="-127"/>
                  <a:ea typeface="나눔고딕" panose="020B0600000101010101" charset="-127"/>
                </a:rPr>
                <a:t>그룹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5ADC937C-3EC3-4C4B-BD73-6435676F8312}"/>
              </a:ext>
            </a:extLst>
          </p:cNvPr>
          <p:cNvGrpSpPr/>
          <p:nvPr/>
        </p:nvGrpSpPr>
        <p:grpSpPr>
          <a:xfrm>
            <a:off x="5691125" y="2120002"/>
            <a:ext cx="2612571" cy="2954920"/>
            <a:chOff x="4030277" y="2105443"/>
            <a:chExt cx="2612571" cy="2954920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385C6B98-9FBB-41E1-A61B-40CD892C1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5" t="79599" r="50069" b="3196"/>
            <a:stretch/>
          </p:blipFill>
          <p:spPr>
            <a:xfrm>
              <a:off x="5328002" y="3480595"/>
              <a:ext cx="1119673" cy="117994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EE577CD2-8194-4C0E-96B7-A661E6A75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3" t="52401" r="64843" b="27732"/>
            <a:stretch/>
          </p:blipFill>
          <p:spPr>
            <a:xfrm>
              <a:off x="4316837" y="2851405"/>
              <a:ext cx="1211694" cy="1242422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="" xmlns:a16="http://schemas.microsoft.com/office/drawing/2014/main" id="{C348A6F0-4576-4652-A143-F5DAD9D39EEC}"/>
                </a:ext>
              </a:extLst>
            </p:cNvPr>
            <p:cNvSpPr/>
            <p:nvPr/>
          </p:nvSpPr>
          <p:spPr>
            <a:xfrm>
              <a:off x="4030277" y="2324773"/>
              <a:ext cx="2612571" cy="2735590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CB44D3AC-127D-420B-88AB-C4110ACA95C9}"/>
                </a:ext>
              </a:extLst>
            </p:cNvPr>
            <p:cNvSpPr txBox="1"/>
            <p:nvPr/>
          </p:nvSpPr>
          <p:spPr>
            <a:xfrm>
              <a:off x="4573155" y="2105443"/>
              <a:ext cx="1526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나눔고딕" panose="020B0600000101010101" charset="-127"/>
                  <a:ea typeface="나눔고딕" panose="020B0600000101010101" charset="-127"/>
                </a:rPr>
                <a:t>성향 </a:t>
              </a:r>
              <a:r>
                <a:rPr lang="en-US" altLang="ko-KR" sz="2000" b="1">
                  <a:latin typeface="나눔고딕" panose="020B0600000101010101" charset="-127"/>
                  <a:ea typeface="나눔고딕" panose="020B0600000101010101" charset="-127"/>
                </a:rPr>
                <a:t>B </a:t>
              </a:r>
              <a:r>
                <a:rPr lang="ko-KR" altLang="en-US" sz="2000" b="1">
                  <a:latin typeface="나눔고딕" panose="020B0600000101010101" charset="-127"/>
                  <a:ea typeface="나눔고딕" panose="020B0600000101010101" charset="-127"/>
                </a:rPr>
                <a:t>그룹</a:t>
              </a:r>
            </a:p>
          </p:txBody>
        </p:sp>
      </p:grpSp>
      <p:sp>
        <p:nvSpPr>
          <p:cNvPr id="25" name="화살표: 굽음 24">
            <a:extLst>
              <a:ext uri="{FF2B5EF4-FFF2-40B4-BE49-F238E27FC236}">
                <a16:creationId xmlns="" xmlns:a16="http://schemas.microsoft.com/office/drawing/2014/main" id="{5B97C9CC-CC05-4794-B68A-22CFFE282C82}"/>
              </a:ext>
            </a:extLst>
          </p:cNvPr>
          <p:cNvSpPr/>
          <p:nvPr/>
        </p:nvSpPr>
        <p:spPr>
          <a:xfrm>
            <a:off x="4389607" y="3091156"/>
            <a:ext cx="764748" cy="1374247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3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487347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512" y="175067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추천 알고리즘 설명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 err="1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스펙</a:t>
            </a:r>
            <a:r>
              <a:rPr lang="ko-KR" altLang="en-US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</a:t>
            </a:r>
            <a:endParaRPr lang="en-US" altLang="ko-KR" sz="2800" b="1" dirty="0">
              <a:solidFill>
                <a:srgbClr val="1983E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96345" y="2203977"/>
            <a:ext cx="6516532" cy="3813068"/>
            <a:chOff x="1896345" y="2203977"/>
            <a:chExt cx="6516532" cy="3813068"/>
          </a:xfrm>
        </p:grpSpPr>
        <p:sp>
          <p:nvSpPr>
            <p:cNvPr id="2" name="TextBox 1"/>
            <p:cNvSpPr txBox="1"/>
            <p:nvPr/>
          </p:nvSpPr>
          <p:spPr>
            <a:xfrm>
              <a:off x="1896345" y="5678491"/>
              <a:ext cx="65165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latin typeface="나눔고딕" panose="020B0600000101010101" charset="-127"/>
                  <a:ea typeface="나눔고딕" panose="020B0600000101010101" charset="-127"/>
                </a:rPr>
                <a:t>학교 </a:t>
              </a:r>
              <a:r>
                <a:rPr lang="en-US" altLang="ko-KR" sz="1600" b="1">
                  <a:latin typeface="나눔고딕" panose="020B0600000101010101" charset="-127"/>
                  <a:ea typeface="나눔고딕" panose="020B0600000101010101" charset="-127"/>
                </a:rPr>
                <a:t>:</a:t>
              </a:r>
              <a:r>
                <a:rPr lang="ko-KR" altLang="en-US" sz="1600" b="1">
                  <a:latin typeface="나눔고딕" panose="020B0600000101010101" charset="-127"/>
                  <a:ea typeface="나눔고딕" panose="020B0600000101010101" charset="-127"/>
                </a:rPr>
                <a:t>빅데이터대학교</a:t>
              </a:r>
              <a:r>
                <a:rPr lang="en-US" altLang="ko-KR" sz="1600" b="1">
                  <a:latin typeface="나눔고딕" panose="020B0600000101010101" charset="-127"/>
                  <a:ea typeface="나눔고딕" panose="020B0600000101010101" charset="-127"/>
                </a:rPr>
                <a:t>/</a:t>
              </a:r>
              <a:r>
                <a:rPr lang="ko-KR" altLang="en-US" sz="1600" b="1">
                  <a:latin typeface="나눔고딕" panose="020B0600000101010101" charset="-127"/>
                  <a:ea typeface="나눔고딕" panose="020B0600000101010101" charset="-127"/>
                </a:rPr>
                <a:t>학점 </a:t>
              </a:r>
              <a:r>
                <a:rPr lang="en-US" altLang="ko-KR" sz="1600" b="1">
                  <a:latin typeface="나눔고딕" panose="020B0600000101010101" charset="-127"/>
                  <a:ea typeface="나눔고딕" panose="020B0600000101010101" charset="-127"/>
                </a:rPr>
                <a:t>: 3.5 / </a:t>
              </a:r>
              <a:r>
                <a:rPr lang="ko-KR" altLang="en-US" sz="1600" b="1">
                  <a:latin typeface="나눔고딕" panose="020B0600000101010101" charset="-127"/>
                  <a:ea typeface="나눔고딕" panose="020B0600000101010101" charset="-127"/>
                </a:rPr>
                <a:t>토익 </a:t>
              </a:r>
              <a:r>
                <a:rPr lang="en-US" altLang="ko-KR" sz="1400" b="1">
                  <a:latin typeface="나눔고딕" panose="020B0600000101010101" charset="-127"/>
                  <a:ea typeface="나눔고딕" panose="020B0600000101010101" charset="-127"/>
                </a:rPr>
                <a:t>:</a:t>
              </a:r>
              <a:r>
                <a:rPr lang="ko-KR" altLang="en-US" sz="1400" b="1"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r>
                <a:rPr lang="en-US" altLang="ko-KR" sz="1400" b="1">
                  <a:latin typeface="나눔고딕" panose="020B0600000101010101" charset="-127"/>
                  <a:ea typeface="나눔고딕" panose="020B0600000101010101" charset="-127"/>
                </a:rPr>
                <a:t>850 / </a:t>
              </a:r>
              <a:r>
                <a:rPr lang="ko-KR" altLang="en-US" sz="1400" b="1">
                  <a:latin typeface="나눔고딕" panose="020B0600000101010101" charset="-127"/>
                  <a:ea typeface="나눔고딕" panose="020B0600000101010101" charset="-127"/>
                </a:rPr>
                <a:t>토스 </a:t>
              </a:r>
              <a:r>
                <a:rPr lang="en-US" altLang="ko-KR" sz="1600" b="1">
                  <a:latin typeface="나눔고딕" panose="020B0600000101010101" charset="-127"/>
                  <a:ea typeface="나눔고딕" panose="020B0600000101010101" charset="-127"/>
                </a:rPr>
                <a:t>:level 6 </a:t>
              </a:r>
              <a:r>
                <a:rPr lang="ko-KR" altLang="en-US" sz="1600" b="1">
                  <a:latin typeface="나눔고딕" panose="020B0600000101010101" charset="-127"/>
                  <a:ea typeface="나눔고딕" panose="020B0600000101010101" charset="-127"/>
                </a:rPr>
                <a:t>등등</a:t>
              </a:r>
              <a:r>
                <a:rPr lang="en-US" altLang="ko-KR" sz="1600" b="1">
                  <a:latin typeface="나눔고딕" panose="020B0600000101010101" charset="-127"/>
                  <a:ea typeface="나눔고딕" panose="020B0600000101010101" charset="-127"/>
                </a:rPr>
                <a:t> </a:t>
              </a:r>
              <a:endParaRPr lang="ko-KR" altLang="en-US" sz="1600" b="1" dirty="0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FCCE9636-3F87-420F-B09B-E35956A49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73" t="74966" r="32596" b="2313"/>
            <a:stretch/>
          </p:blipFill>
          <p:spPr>
            <a:xfrm>
              <a:off x="3908475" y="4258485"/>
              <a:ext cx="1130413" cy="1408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CB44D3AC-127D-420B-88AB-C4110ACA95C9}"/>
                </a:ext>
              </a:extLst>
            </p:cNvPr>
            <p:cNvSpPr txBox="1"/>
            <p:nvPr/>
          </p:nvSpPr>
          <p:spPr>
            <a:xfrm>
              <a:off x="3710276" y="2203977"/>
              <a:ext cx="1526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나눔고딕" panose="020B0600000101010101" charset="-127"/>
                  <a:ea typeface="나눔고딕" panose="020B0600000101010101" charset="-127"/>
                </a:rPr>
                <a:t>성향 </a:t>
              </a:r>
              <a:r>
                <a:rPr lang="en-US" altLang="ko-KR" sz="2000" b="1">
                  <a:latin typeface="나눔고딕" panose="020B0600000101010101" charset="-127"/>
                  <a:ea typeface="나눔고딕" panose="020B0600000101010101" charset="-127"/>
                </a:rPr>
                <a:t>B </a:t>
              </a:r>
              <a:r>
                <a:rPr lang="ko-KR" altLang="en-US" sz="2000" b="1">
                  <a:latin typeface="나눔고딕" panose="020B0600000101010101" charset="-127"/>
                  <a:ea typeface="나눔고딕" panose="020B0600000101010101" charset="-127"/>
                </a:rPr>
                <a:t>그룹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75E783E7-163C-4426-B8C4-B6A3AC8CB492}"/>
                </a:ext>
              </a:extLst>
            </p:cNvPr>
            <p:cNvGrpSpPr/>
            <p:nvPr/>
          </p:nvGrpSpPr>
          <p:grpSpPr>
            <a:xfrm>
              <a:off x="4431408" y="2707226"/>
              <a:ext cx="2839518" cy="1487724"/>
              <a:chOff x="4320528" y="2533361"/>
              <a:chExt cx="2839518" cy="148772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="" xmlns:a16="http://schemas.microsoft.com/office/drawing/2014/main" id="{EE577CD2-8194-4C0E-96B7-A661E6A759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83" t="52401" r="64843" b="27732"/>
              <a:stretch/>
            </p:blipFill>
            <p:spPr>
              <a:xfrm>
                <a:off x="4922251" y="2533361"/>
                <a:ext cx="1211694" cy="124242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419632AF-8555-4B55-9652-75F7413C78B0}"/>
                  </a:ext>
                </a:extLst>
              </p:cNvPr>
              <p:cNvSpPr txBox="1"/>
              <p:nvPr/>
            </p:nvSpPr>
            <p:spPr>
              <a:xfrm>
                <a:off x="4320528" y="3713308"/>
                <a:ext cx="28395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나눔고딕" panose="020B0600000101010101" charset="-127"/>
                    <a:ea typeface="나눔고딕" panose="020B0600000101010101" charset="-127"/>
                  </a:rPr>
                  <a:t>회사 </a:t>
                </a:r>
                <a:r>
                  <a:rPr lang="en-US" altLang="ko-KR" sz="1400" b="1" dirty="0">
                    <a:latin typeface="나눔고딕" panose="020B0600000101010101" charset="-127"/>
                    <a:ea typeface="나눔고딕" panose="020B0600000101010101" charset="-127"/>
                  </a:rPr>
                  <a:t>: </a:t>
                </a:r>
                <a:r>
                  <a:rPr lang="ko-KR" altLang="en-US" sz="1400" b="1" dirty="0" err="1">
                    <a:latin typeface="나눔고딕" panose="020B0600000101010101" charset="-127"/>
                    <a:ea typeface="나눔고딕" panose="020B0600000101010101" charset="-127"/>
                  </a:rPr>
                  <a:t>빅데이터센터</a:t>
                </a:r>
                <a:r>
                  <a:rPr lang="ko-KR" altLang="en-US" sz="1400" b="1" dirty="0">
                    <a:latin typeface="나눔고딕" panose="020B0600000101010101" charset="-127"/>
                    <a:ea typeface="나눔고딕" panose="020B0600000101010101" charset="-127"/>
                  </a:rPr>
                  <a:t> </a:t>
                </a:r>
                <a:r>
                  <a:rPr lang="en-US" altLang="ko-KR" sz="1400" b="1" dirty="0">
                    <a:latin typeface="나눔고딕" panose="020B0600000101010101" charset="-127"/>
                    <a:ea typeface="나눔고딕" panose="020B0600000101010101" charset="-127"/>
                  </a:rPr>
                  <a:t>/ </a:t>
                </a:r>
                <a:r>
                  <a:rPr lang="ko-KR" altLang="en-US" sz="1400" b="1" dirty="0">
                    <a:latin typeface="나눔고딕" panose="020B0600000101010101" charset="-127"/>
                    <a:ea typeface="나눔고딕" panose="020B0600000101010101" charset="-127"/>
                  </a:rPr>
                  <a:t>직무 </a:t>
                </a:r>
                <a:r>
                  <a:rPr lang="en-US" altLang="ko-KR" sz="1400" b="1" dirty="0">
                    <a:latin typeface="나눔고딕" panose="020B0600000101010101" charset="-127"/>
                    <a:ea typeface="나눔고딕" panose="020B0600000101010101" charset="-127"/>
                  </a:rPr>
                  <a:t>: </a:t>
                </a:r>
                <a:r>
                  <a:rPr lang="ko-KR" altLang="en-US" sz="1400" b="1" dirty="0">
                    <a:latin typeface="나눔고딕" panose="020B0600000101010101" charset="-127"/>
                    <a:ea typeface="나눔고딕" panose="020B0600000101010101" charset="-127"/>
                  </a:rPr>
                  <a:t>전산직</a:t>
                </a:r>
                <a:r>
                  <a:rPr lang="en-US" altLang="ko-KR" sz="1400" b="1" dirty="0">
                    <a:latin typeface="나눔고딕" panose="020B0600000101010101" charset="-127"/>
                    <a:ea typeface="나눔고딕" panose="020B0600000101010101" charset="-127"/>
                  </a:rPr>
                  <a:t> </a:t>
                </a:r>
                <a:endParaRPr lang="ko-KR" altLang="en-US" sz="1400" b="1" dirty="0"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051CB54A-6ABA-49EC-98F5-461A96490BEE}"/>
                </a:ext>
              </a:extLst>
            </p:cNvPr>
            <p:cNvGrpSpPr/>
            <p:nvPr/>
          </p:nvGrpSpPr>
          <p:grpSpPr>
            <a:xfrm>
              <a:off x="2183979" y="2707226"/>
              <a:ext cx="2191642" cy="1478948"/>
              <a:chOff x="2005801" y="3185810"/>
              <a:chExt cx="2191642" cy="1478948"/>
            </a:xfrm>
          </p:grpSpPr>
          <p:pic>
            <p:nvPicPr>
              <p:cNvPr id="4" name="그림 3">
                <a:extLst>
                  <a:ext uri="{FF2B5EF4-FFF2-40B4-BE49-F238E27FC236}">
                    <a16:creationId xmlns="" xmlns:a16="http://schemas.microsoft.com/office/drawing/2014/main" id="{385C6B98-9FBB-41E1-A61B-40CD892C10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5" t="79599" r="50069" b="3196"/>
              <a:stretch/>
            </p:blipFill>
            <p:spPr>
              <a:xfrm>
                <a:off x="2625714" y="3185810"/>
                <a:ext cx="1119673" cy="117994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04F1D476-05A0-4FEA-9C00-D6D88C33D8A9}"/>
                  </a:ext>
                </a:extLst>
              </p:cNvPr>
              <p:cNvSpPr txBox="1"/>
              <p:nvPr/>
            </p:nvSpPr>
            <p:spPr>
              <a:xfrm>
                <a:off x="2005801" y="4356981"/>
                <a:ext cx="2191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나눔고딕" panose="020B0600000101010101" charset="-127"/>
                    <a:ea typeface="나눔고딕" panose="020B0600000101010101" charset="-127"/>
                  </a:rPr>
                  <a:t>회사 </a:t>
                </a:r>
                <a:r>
                  <a:rPr lang="en-US" altLang="ko-KR" sz="1400" b="1" dirty="0">
                    <a:latin typeface="나눔고딕" panose="020B0600000101010101" charset="-127"/>
                    <a:ea typeface="나눔고딕" panose="020B0600000101010101" charset="-127"/>
                  </a:rPr>
                  <a:t>: </a:t>
                </a:r>
                <a:r>
                  <a:rPr lang="ko-KR" altLang="en-US" sz="1400" b="1" dirty="0">
                    <a:latin typeface="나눔고딕" panose="020B0600000101010101" charset="-127"/>
                    <a:ea typeface="나눔고딕" panose="020B0600000101010101" charset="-127"/>
                  </a:rPr>
                  <a:t>도서관 </a:t>
                </a:r>
                <a:r>
                  <a:rPr lang="en-US" altLang="ko-KR" sz="1400" b="1" dirty="0">
                    <a:latin typeface="나눔고딕" panose="020B0600000101010101" charset="-127"/>
                    <a:ea typeface="나눔고딕" panose="020B0600000101010101" charset="-127"/>
                  </a:rPr>
                  <a:t>/ </a:t>
                </a:r>
                <a:r>
                  <a:rPr lang="ko-KR" altLang="en-US" sz="1400" b="1" dirty="0">
                    <a:latin typeface="나눔고딕" panose="020B0600000101010101" charset="-127"/>
                    <a:ea typeface="나눔고딕" panose="020B0600000101010101" charset="-127"/>
                  </a:rPr>
                  <a:t>직무 </a:t>
                </a:r>
                <a:r>
                  <a:rPr lang="en-US" altLang="ko-KR" sz="1400" b="1" dirty="0">
                    <a:latin typeface="나눔고딕" panose="020B0600000101010101" charset="-127"/>
                    <a:ea typeface="나눔고딕" panose="020B0600000101010101" charset="-127"/>
                  </a:rPr>
                  <a:t>: </a:t>
                </a:r>
                <a:r>
                  <a:rPr lang="ko-KR" altLang="en-US" sz="1400" b="1" dirty="0">
                    <a:latin typeface="나눔고딕" panose="020B0600000101010101" charset="-127"/>
                    <a:ea typeface="나눔고딕" panose="020B0600000101010101" charset="-127"/>
                  </a:rPr>
                  <a:t>서기</a:t>
                </a:r>
                <a:r>
                  <a:rPr lang="en-US" altLang="ko-KR" sz="1400" b="1" dirty="0">
                    <a:latin typeface="나눔고딕" panose="020B0600000101010101" charset="-127"/>
                    <a:ea typeface="나눔고딕" panose="020B0600000101010101" charset="-127"/>
                  </a:rPr>
                  <a:t>  </a:t>
                </a:r>
                <a:endParaRPr lang="ko-KR" altLang="en-US" sz="1400" b="1" dirty="0"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</p:grpSp>
        <p:sp>
          <p:nvSpPr>
            <p:cNvPr id="29" name="화살표: 굽음 28">
              <a:extLst>
                <a:ext uri="{FF2B5EF4-FFF2-40B4-BE49-F238E27FC236}">
                  <a16:creationId xmlns="" xmlns:a16="http://schemas.microsoft.com/office/drawing/2014/main" id="{4FA1ACE3-EEEA-40CD-ADAF-70234D9B1022}"/>
                </a:ext>
              </a:extLst>
            </p:cNvPr>
            <p:cNvSpPr/>
            <p:nvPr/>
          </p:nvSpPr>
          <p:spPr>
            <a:xfrm rot="16200000">
              <a:off x="2929997" y="4062112"/>
              <a:ext cx="508494" cy="1100971"/>
            </a:xfrm>
            <a:prstGeom prst="ben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9D97E99C-E00B-4D6B-8F9E-31E712769588}"/>
                </a:ext>
              </a:extLst>
            </p:cNvPr>
            <p:cNvSpPr txBox="1"/>
            <p:nvPr/>
          </p:nvSpPr>
          <p:spPr>
            <a:xfrm>
              <a:off x="5259566" y="4894759"/>
              <a:ext cx="996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solidFill>
                    <a:srgbClr val="FF0000"/>
                  </a:solidFill>
                </a:rPr>
                <a:t>1</a:t>
              </a:r>
              <a:r>
                <a:rPr lang="ko-KR" altLang="en-US" sz="2400" b="1">
                  <a:solidFill>
                    <a:srgbClr val="FF0000"/>
                  </a:solidFill>
                </a:rPr>
                <a:t>순위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C724CED5-F10F-4CD3-AE27-9DF2E49DF0A4}"/>
                </a:ext>
              </a:extLst>
            </p:cNvPr>
            <p:cNvSpPr txBox="1"/>
            <p:nvPr/>
          </p:nvSpPr>
          <p:spPr>
            <a:xfrm>
              <a:off x="2825279" y="4966586"/>
              <a:ext cx="996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FF0000"/>
                  </a:solidFill>
                </a:rPr>
                <a:t>2</a:t>
              </a:r>
              <a:r>
                <a:rPr lang="ko-KR" altLang="en-US" sz="2000" b="1">
                  <a:solidFill>
                    <a:srgbClr val="FF0000"/>
                  </a:solidFill>
                </a:rPr>
                <a:t>순위</a:t>
              </a:r>
            </a:p>
          </p:txBody>
        </p:sp>
        <p:sp>
          <p:nvSpPr>
            <p:cNvPr id="36" name="화살표: 굽음 35">
              <a:extLst>
                <a:ext uri="{FF2B5EF4-FFF2-40B4-BE49-F238E27FC236}">
                  <a16:creationId xmlns="" xmlns:a16="http://schemas.microsoft.com/office/drawing/2014/main" id="{B72A85CC-77F2-4337-9DD1-34B54BD792A1}"/>
                </a:ext>
              </a:extLst>
            </p:cNvPr>
            <p:cNvSpPr/>
            <p:nvPr/>
          </p:nvSpPr>
          <p:spPr>
            <a:xfrm rot="5400000" flipH="1">
              <a:off x="5532583" y="4062112"/>
              <a:ext cx="508494" cy="1100971"/>
            </a:xfrm>
            <a:prstGeom prst="ben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="" xmlns:a16="http://schemas.microsoft.com/office/drawing/2014/main" id="{C348A6F0-4576-4652-A143-F5DAD9D39EEC}"/>
                </a:ext>
              </a:extLst>
            </p:cNvPr>
            <p:cNvSpPr/>
            <p:nvPr/>
          </p:nvSpPr>
          <p:spPr>
            <a:xfrm>
              <a:off x="2318357" y="2436584"/>
              <a:ext cx="4482572" cy="3471599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AE1352C-E9DF-4A26-A8DB-61941F494928}"/>
              </a:ext>
            </a:extLst>
          </p:cNvPr>
          <p:cNvSpPr txBox="1"/>
          <p:nvPr/>
        </p:nvSpPr>
        <p:spPr>
          <a:xfrm>
            <a:off x="5786830" y="2972254"/>
            <a:ext cx="28414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B0600000101010101" charset="-127"/>
                <a:ea typeface="나눔고딕" panose="020B0600000101010101" charset="-127"/>
              </a:rPr>
              <a:t>당신의 </a:t>
            </a:r>
            <a:r>
              <a:rPr lang="ko-KR" altLang="en-US" sz="2400" b="1" dirty="0" err="1">
                <a:latin typeface="나눔고딕" panose="020B0600000101010101" charset="-127"/>
                <a:ea typeface="나눔고딕" panose="020B0600000101010101" charset="-127"/>
              </a:rPr>
              <a:t>스펙</a:t>
            </a:r>
            <a:r>
              <a:rPr lang="ko-KR" altLang="en-US" sz="2400" b="1" dirty="0">
                <a:latin typeface="나눔고딕" panose="020B0600000101010101" charset="-127"/>
                <a:ea typeface="나눔고딕" panose="020B0600000101010101" charset="-127"/>
              </a:rPr>
              <a:t> 추천</a:t>
            </a:r>
            <a:endParaRPr lang="en-US" altLang="ko-KR" sz="2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en-US" altLang="ko-KR" sz="20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위 </a:t>
            </a:r>
            <a:r>
              <a:rPr lang="ko-KR" altLang="en-US" b="1" dirty="0" err="1">
                <a:latin typeface="나눔고딕" panose="020B0600000101010101" charset="-127"/>
                <a:ea typeface="나눔고딕" panose="020B0600000101010101" charset="-127"/>
              </a:rPr>
              <a:t>빅데이터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 센터 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/ 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전산직</a:t>
            </a:r>
            <a:endParaRPr lang="en-US" altLang="ko-KR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위 도서관 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/ 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서기</a:t>
            </a:r>
          </a:p>
        </p:txBody>
      </p:sp>
    </p:spTree>
    <p:extLst>
      <p:ext uri="{BB962C8B-B14F-4D97-AF65-F5344CB8AC3E}">
        <p14:creationId xmlns:p14="http://schemas.microsoft.com/office/powerpoint/2010/main" val="271688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-0.20504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b="1" dirty="0" err="1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스펙</a:t>
            </a:r>
            <a:r>
              <a:rPr lang="ko-KR" altLang="en-US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err="1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</a:t>
            </a:r>
            <a:endParaRPr lang="en-US" altLang="ko-KR" sz="2800" b="1" dirty="0">
              <a:solidFill>
                <a:srgbClr val="1983E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1"/>
          <a:stretch/>
        </p:blipFill>
        <p:spPr>
          <a:xfrm>
            <a:off x="618652" y="1659548"/>
            <a:ext cx="7913788" cy="26885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08C637A-F41C-4913-A490-C0AC04EA3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90"/>
          <a:stretch/>
        </p:blipFill>
        <p:spPr>
          <a:xfrm>
            <a:off x="431403" y="4348065"/>
            <a:ext cx="7936317" cy="197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5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:\일자리 연계사업\빅데이터\프로젝트\0915\보고서\채용공고와 검색 인터페이스.png"/>
          <p:cNvPicPr>
            <a:picLocks noChangeAspect="1" noChangeArrowheads="1"/>
          </p:cNvPicPr>
          <p:nvPr/>
        </p:nvPicPr>
        <p:blipFill>
          <a:blip r:embed="rId2"/>
          <a:srcRect l="12928" t="40535" r="47310" b="12238"/>
          <a:stretch>
            <a:fillRect/>
          </a:stretch>
        </p:blipFill>
        <p:spPr bwMode="auto">
          <a:xfrm>
            <a:off x="564209" y="2217061"/>
            <a:ext cx="3259441" cy="414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4303059" y="2151529"/>
            <a:ext cx="4235823" cy="41820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잡코리아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공채달력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API</a:t>
            </a: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•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가장 빠른 공채 일정과 공채 핵심 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실시간 제공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실시간으로 제공하는 공채 정보를 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달력형식으로 표시해줌으로써 채용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시작과 마감을 한번에 파악 가능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기업명을 누르면 해당 채용 정보 창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 연결되어 바로 입사지원 가능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채용공고</a:t>
            </a:r>
            <a:endParaRPr lang="en-US" altLang="ko-KR" sz="2800" b="1" dirty="0" smtClean="0">
              <a:solidFill>
                <a:srgbClr val="1983E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b="1" noProof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잡코리아</a:t>
            </a:r>
            <a:r>
              <a:rPr lang="ko-KR" altLang="en-US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공채달력 </a:t>
            </a:r>
            <a:r>
              <a:rPr lang="en-US" altLang="ko-KR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6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1" y="1844221"/>
            <a:ext cx="4259444" cy="3970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16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채용공고</a:t>
            </a:r>
            <a:endParaRPr lang="en-US" altLang="ko-KR" sz="2800" b="1" dirty="0" smtClean="0">
              <a:solidFill>
                <a:srgbClr val="1983E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b="1" noProof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잡코리아</a:t>
            </a:r>
            <a:r>
              <a:rPr lang="ko-KR" altLang="en-US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공채달력 </a:t>
            </a:r>
            <a:r>
              <a:rPr lang="en-US" altLang="ko-KR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7968" y="6062264"/>
            <a:ext cx="3206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API Frame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소스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1799" y="6051103"/>
            <a:ext cx="16890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실행결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99991" y="1694361"/>
            <a:ext cx="3992489" cy="41820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잡코리아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공채달력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API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공개키 발급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발급된 공개키가 포함된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API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주소를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출력고자 하는 웹 크기에 맞게 조절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완성된 소스를 웹에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Iframe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사용해서 출력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81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179512" y="1052736"/>
            <a:ext cx="1584176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kumimoji="0" sz="3600" b="0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slide4_shape2"/>
          <p:cNvCxnSpPr/>
          <p:nvPr/>
        </p:nvCxnSpPr>
        <p:spPr>
          <a:xfrm>
            <a:off x="251520" y="1628800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4_shape4"/>
          <p:cNvSpPr/>
          <p:nvPr/>
        </p:nvSpPr>
        <p:spPr>
          <a:xfrm>
            <a:off x="5442797" y="1734054"/>
            <a:ext cx="2880320" cy="151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b="1" dirty="0" smtClean="0">
                <a:solidFill>
                  <a:srgbClr val="1983EE"/>
                </a:solidFill>
                <a:latin typeface="나눔고딕"/>
                <a:ea typeface="나눔고딕"/>
              </a:rPr>
              <a:t>서론</a:t>
            </a:r>
            <a:endParaRPr lang="en-US" altLang="ko-KR" b="1" dirty="0">
              <a:solidFill>
                <a:srgbClr val="1983EE"/>
              </a:solidFill>
              <a:latin typeface="나눔고딕"/>
              <a:ea typeface="나눔고딕"/>
            </a:endParaRPr>
          </a:p>
          <a:p>
            <a:pPr marR="0" lvl="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</a:rPr>
              <a:t>     - </a:t>
            </a:r>
            <a:r>
              <a:rPr lang="en-US" sz="1600" b="1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개발 동기 및 소개</a:t>
            </a:r>
            <a:endParaRPr lang="en-US" altLang="ko-KR" sz="1600" b="1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lvl="0">
              <a:lnSpc>
                <a:spcPct val="140000"/>
              </a:lnSpc>
            </a:pPr>
            <a:r>
              <a:rPr lang="en-US" altLang="ko-KR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 </a:t>
            </a:r>
            <a:r>
              <a:rPr lang="ko-KR" alt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일정계획</a:t>
            </a:r>
            <a:endParaRPr lang="en-US" altLang="ko-KR" sz="1600" b="1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lvl="0">
              <a:lnSpc>
                <a:spcPct val="140000"/>
              </a:lnSpc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</a:rPr>
              <a:t> 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"/>
              <a:ea typeface="나눔고딕"/>
            </a:endParaRPr>
          </a:p>
        </p:txBody>
      </p:sp>
      <p:sp>
        <p:nvSpPr>
          <p:cNvPr id="16" name="slide4_shape4"/>
          <p:cNvSpPr/>
          <p:nvPr/>
        </p:nvSpPr>
        <p:spPr>
          <a:xfrm>
            <a:off x="5442797" y="2928709"/>
            <a:ext cx="2232248" cy="2548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1983EE"/>
                </a:solidFill>
                <a:effectLst/>
                <a:uLnTx/>
                <a:uFillTx/>
                <a:latin typeface="나눔고딕"/>
                <a:ea typeface="나눔고딕"/>
              </a:rPr>
              <a:t>2.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rgbClr val="1983EE"/>
                </a:solidFill>
                <a:effectLst/>
                <a:uLnTx/>
                <a:uFillTx/>
                <a:latin typeface="나눔고딕"/>
                <a:ea typeface="나눔고딕"/>
              </a:rPr>
              <a:t>  </a:t>
            </a:r>
            <a:r>
              <a:rPr lang="ko-KR" altLang="en-US" b="1" dirty="0" smtClean="0">
                <a:solidFill>
                  <a:srgbClr val="1983EE"/>
                </a:solidFill>
                <a:latin typeface="나눔고딕"/>
                <a:ea typeface="나눔고딕"/>
              </a:rPr>
              <a:t>본</a:t>
            </a:r>
            <a:r>
              <a:rPr lang="ko-KR" altLang="en-US" b="1" dirty="0">
                <a:solidFill>
                  <a:srgbClr val="1983EE"/>
                </a:solidFill>
                <a:latin typeface="나눔고딕"/>
                <a:ea typeface="나눔고딕"/>
              </a:rPr>
              <a:t>론</a:t>
            </a:r>
            <a:endParaRPr lang="en-US" altLang="ko-KR" sz="1600" b="1" dirty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R="0" lvl="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개발환</a:t>
            </a:r>
            <a:r>
              <a:rPr lang="ko-KR" altLang="en-US" sz="1600" b="1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경</a:t>
            </a:r>
            <a:endParaRPr lang="en-US" altLang="ko-KR" sz="1600" b="1" dirty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R="0" lvl="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기능소개</a:t>
            </a:r>
            <a:endParaRPr lang="en-US" altLang="ko-KR" sz="1600" b="1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R="0" lvl="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1 ) </a:t>
            </a:r>
            <a:r>
              <a:rPr lang="ko-KR" alt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데이터 수집</a:t>
            </a:r>
            <a:endParaRPr lang="en-US" altLang="ko-KR" sz="1600" b="1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R="0" lvl="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2 ) </a:t>
            </a:r>
            <a:r>
              <a:rPr lang="ko-KR" alt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기업분석</a:t>
            </a:r>
            <a:endParaRPr lang="en-US" altLang="ko-KR" sz="1600" b="1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R="0" lvl="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3 ) </a:t>
            </a:r>
            <a:r>
              <a:rPr lang="ko-KR" altLang="en-US" sz="1600" b="1" dirty="0" err="1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스펙매칭</a:t>
            </a:r>
            <a:endParaRPr lang="en-US" altLang="ko-KR" sz="1600" b="1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R="0" lvl="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4 ) </a:t>
            </a:r>
            <a:r>
              <a:rPr lang="ko-KR" alt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채용공고</a:t>
            </a:r>
            <a:endParaRPr sz="1600" b="1" dirty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7" name="slide4_shape4"/>
          <p:cNvSpPr/>
          <p:nvPr/>
        </p:nvSpPr>
        <p:spPr>
          <a:xfrm>
            <a:off x="5442797" y="5414287"/>
            <a:ext cx="2232248" cy="121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3"/>
              <a:tabLst/>
              <a:defRPr/>
            </a:pPr>
            <a:r>
              <a:rPr lang="ko-KR" altLang="en-US" b="1" dirty="0" smtClean="0">
                <a:solidFill>
                  <a:srgbClr val="1983EE"/>
                </a:solidFill>
                <a:latin typeface="나눔고딕"/>
                <a:ea typeface="나눔고딕"/>
              </a:rPr>
              <a:t>결</a:t>
            </a:r>
            <a:r>
              <a:rPr lang="ko-KR" altLang="en-US" b="1" dirty="0">
                <a:solidFill>
                  <a:srgbClr val="1983EE"/>
                </a:solidFill>
                <a:latin typeface="나눔고딕"/>
                <a:ea typeface="나눔고딕"/>
              </a:rPr>
              <a:t>론</a:t>
            </a:r>
            <a:endParaRPr kumimoji="0" lang="en-US" altLang="ko-KR" b="1" i="0" u="none" strike="noStrike" kern="1200" cap="none" spc="0" normalizeH="0" noProof="0" dirty="0" smtClean="0">
              <a:ln>
                <a:noFill/>
              </a:ln>
              <a:solidFill>
                <a:srgbClr val="1983EE"/>
              </a:solidFill>
              <a:effectLst/>
              <a:uLnTx/>
              <a:uFillTx/>
              <a:latin typeface="나눔고딕"/>
              <a:ea typeface="나눔고딕"/>
            </a:endParaRPr>
          </a:p>
          <a:p>
            <a:pPr marR="0" lvl="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 </a:t>
            </a:r>
            <a:r>
              <a:rPr lang="ko-KR" alt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기대 효과</a:t>
            </a:r>
            <a:endParaRPr lang="en-US" altLang="ko-KR" sz="1600" b="1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R="0" lvl="0" algn="l" defTabSz="91440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 </a:t>
            </a:r>
            <a:r>
              <a:rPr lang="ko-KR" altLang="en-US" sz="1600" b="1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5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향후 보완 계획</a:t>
            </a:r>
            <a:endParaRPr lang="en-US" altLang="ko-KR" sz="1600" b="1" dirty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5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22" name="slide3_shape3"/>
          <p:cNvCxnSpPr/>
          <p:nvPr/>
        </p:nvCxnSpPr>
        <p:spPr>
          <a:xfrm>
            <a:off x="251520" y="47667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lide4_shape10"/>
          <p:cNvCxnSpPr/>
          <p:nvPr/>
        </p:nvCxnSpPr>
        <p:spPr>
          <a:xfrm>
            <a:off x="5442797" y="2939636"/>
            <a:ext cx="2441571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4_shape10"/>
          <p:cNvCxnSpPr/>
          <p:nvPr/>
        </p:nvCxnSpPr>
        <p:spPr>
          <a:xfrm>
            <a:off x="5442797" y="5481513"/>
            <a:ext cx="2558203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8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531656" y="2091895"/>
            <a:ext cx="4235823" cy="41820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사람인 채용공고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API</a:t>
            </a: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•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사람인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탑재되어 있는 채용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공고와 실시간 연동되어 사용자가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키워드 검색을 통해 관련 채용공고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확인 가능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•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근무지역과 카테고리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키워드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연봉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등을 한번에 표기해줌으로써 다양한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정보 제공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 descr="F:\일자리 연계사업\빅데이터\프로젝트\0915\보고서\채용공고와 검색 인터페이스.png"/>
          <p:cNvPicPr>
            <a:picLocks noChangeAspect="1" noChangeArrowheads="1"/>
          </p:cNvPicPr>
          <p:nvPr/>
        </p:nvPicPr>
        <p:blipFill>
          <a:blip r:embed="rId2"/>
          <a:srcRect l="52474" t="28378" r="9125" b="27000"/>
          <a:stretch>
            <a:fillRect/>
          </a:stretch>
        </p:blipFill>
        <p:spPr bwMode="auto">
          <a:xfrm>
            <a:off x="275990" y="1691374"/>
            <a:ext cx="3839492" cy="4773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17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채용공고</a:t>
            </a:r>
            <a:endParaRPr lang="en-US" altLang="ko-KR" sz="2800" b="1" dirty="0" smtClean="0">
              <a:solidFill>
                <a:srgbClr val="1983E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사람인 채용공고</a:t>
            </a:r>
            <a:r>
              <a:rPr lang="ko-KR" altLang="en-US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6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79"/>
          <a:stretch/>
        </p:blipFill>
        <p:spPr>
          <a:xfrm>
            <a:off x="251520" y="1922300"/>
            <a:ext cx="4708308" cy="3761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16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0" y="630066"/>
            <a:ext cx="42413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채용공고</a:t>
            </a:r>
            <a:endParaRPr lang="en-US" altLang="ko-KR" sz="2800" b="1" dirty="0" smtClean="0">
              <a:solidFill>
                <a:srgbClr val="1983E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사람인 채용공고</a:t>
            </a:r>
            <a:r>
              <a:rPr lang="ko-KR" altLang="en-US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7968" y="6002630"/>
            <a:ext cx="3206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API Frame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소스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00823" y="5991469"/>
            <a:ext cx="16890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실행결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289378" y="1694361"/>
            <a:ext cx="3603102" cy="41820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사람인 채용공고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API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PHP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파싱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(XML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출력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XML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출력된 결과물을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가독성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좋게 레이아웃을 구성하여 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JSP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출력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완성된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JSP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웹에 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Iframe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사용해서 출력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50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179512" y="3573016"/>
            <a:ext cx="6552728" cy="2356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50" noProof="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r>
              <a:rPr kumimoji="0" lang="en-US" altLang="ko-KR" sz="36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결론</a:t>
            </a:r>
            <a:endParaRPr kumimoji="0" lang="en-US" altLang="ko-KR" sz="36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914400"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</a:t>
            </a:r>
            <a:r>
              <a:rPr lang="ko-KR" altLang="en-US" sz="2400" spc="-15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kumimoji="0" lang="en-US" sz="24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2400" spc="-15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시연 동영상</a:t>
            </a:r>
            <a:endParaRPr kumimoji="0" lang="en-US" sz="24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spc="-15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</a:t>
            </a:r>
            <a:r>
              <a:rPr kumimoji="0" lang="ko-KR" altLang="en-US" sz="24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기대효과</a:t>
            </a:r>
            <a:endParaRPr kumimoji="0" lang="en-US" altLang="ko-KR" sz="24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   향후 계획</a:t>
            </a:r>
            <a:endParaRPr kumimoji="0" lang="en-US" altLang="ko-KR" sz="24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9_shape2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8" name="slide3_shape3"/>
          <p:cNvCxnSpPr/>
          <p:nvPr/>
        </p:nvCxnSpPr>
        <p:spPr>
          <a:xfrm>
            <a:off x="251520" y="47667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26491" y="4392992"/>
            <a:ext cx="51659" cy="28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6491" y="4938905"/>
            <a:ext cx="51659" cy="28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26491" y="5488871"/>
            <a:ext cx="51659" cy="28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6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9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759273"/>
            <a:ext cx="42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 동영상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Goalin 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115" y="1907178"/>
            <a:ext cx="7045234" cy="39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18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520" y="759273"/>
            <a:ext cx="42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0194" y="2085113"/>
            <a:ext cx="7315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 사이트 경우 사용자 입력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스펙에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대한 범위로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스펙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Goalin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추천알고리즘 을 통해 보다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일치하는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스펙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b="1" noProof="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</a:t>
            </a:r>
            <a:r>
              <a:rPr lang="ko-KR" altLang="en-US" sz="2000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자기소개서 분석을 통해 기업별로 키워드 추출하여</a:t>
            </a:r>
            <a:endParaRPr lang="en-US" altLang="ko-KR" sz="2000" b="1" noProof="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kumimoji="0" lang="ko-KR" altLang="en-U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취업 </a:t>
            </a:r>
            <a:r>
              <a:rPr kumimoji="0" lang="ko-KR" altLang="en-US" sz="2000" b="1" i="0" u="none" strike="noStrike" kern="1200" cap="none" spc="0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준비생에게</a:t>
            </a:r>
            <a:r>
              <a:rPr kumimoji="0" lang="ko-KR" altLang="en-U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자기소개서 작성 시 도움을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줄 수 있음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marR="0" lvl="0" indent="-28575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 분석을 통해 사용자가 기업에 대한 평균적인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스펙과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kumimoji="0" lang="ko-KR" altLang="en-U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필요사항을</a:t>
            </a:r>
            <a:r>
              <a:rPr kumimoji="0" lang="ko-KR" altLang="en-US" sz="2000" b="1" i="0" u="none" strike="noStrike" kern="1200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한눈에 알아 볼 수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있음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-   </a:t>
            </a:r>
            <a:r>
              <a:rPr kumimoji="0" lang="ko-KR" altLang="en-U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한 곳에서 채용 일정과 관심 분야에 대한 정보를 확인 할 수 있음</a:t>
            </a:r>
            <a:endParaRPr kumimoji="0" lang="en-US" altLang="ko-KR" sz="2000" b="1" i="0" u="none" strike="noStrike" kern="1200" cap="none" spc="0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8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12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739395"/>
            <a:ext cx="42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보완 계획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4038" y="2085113"/>
            <a:ext cx="69159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확보 방법 모색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marR="0" lvl="0" indent="-34290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marR="0" lvl="0" indent="-34290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사용자 자기소개서 첨부 시 해당 기업에 맞는 분석 제공</a:t>
            </a:r>
            <a:endParaRPr kumimoji="0" lang="en-US" altLang="ko-KR" sz="2000" b="1" i="0" u="none" strike="noStrike" kern="1200" cap="none" spc="0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marR="0" lvl="0" indent="-34290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marR="0" lvl="0" indent="-34290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기업소개 및 인재채용에 관련된 정보 제공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marR="0" lvl="0" indent="-34290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1" i="0" u="none" strike="noStrike" kern="1200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marR="0" lvl="0" indent="-34290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탈락자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스펙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수집 후 서류 합격률 분석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marR="0" lvl="0" indent="-34290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1" i="0" u="none" strike="noStrike" kern="1200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marR="0" lvl="0" indent="-34290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검색기록에 분석을 통한 추천 기업 및 채용정보 제공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marR="0" lvl="0" indent="-34290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1" i="0" u="none" strike="noStrike" kern="1200" cap="none" spc="0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marR="0" lvl="0" indent="-34290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1" i="0" u="none" strike="noStrike" kern="1200" cap="none" spc="0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스펙</a:t>
            </a:r>
            <a:r>
              <a:rPr kumimoji="0" lang="ko-KR" altLang="en-US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추천 알고리즘 각 지표 별 가중치 부여</a:t>
            </a:r>
            <a:endParaRPr kumimoji="0" lang="en-US" altLang="ko-KR" sz="2000" b="1" i="0" u="none" strike="noStrike" kern="1200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8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lide3_shape3"/>
          <p:cNvCxnSpPr/>
          <p:nvPr/>
        </p:nvCxnSpPr>
        <p:spPr>
          <a:xfrm>
            <a:off x="251520" y="47667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1326" y="2091119"/>
            <a:ext cx="424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92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179512" y="3573016"/>
            <a:ext cx="6552728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3600" spc="-15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endParaRPr lang="en-US" altLang="ko-KR" sz="3600" spc="-150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R="0" lvl="0" algn="l" defTabSz="914400"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0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20000" marR="0" lvl="0" algn="l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spc="-15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개발동기 및 소개</a:t>
            </a:r>
            <a:endParaRPr lang="en-US" altLang="ko-KR" sz="2400" spc="-150" dirty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720000" marR="0" lvl="0" algn="l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spc="-15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일정계획</a:t>
            </a:r>
            <a:endParaRPr lang="en-US" altLang="ko-KR" sz="2400" spc="-150" dirty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cxnSp>
        <p:nvCxnSpPr>
          <p:cNvPr id="4" name="slide9_shape2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8" name="slide3_shape3"/>
          <p:cNvCxnSpPr/>
          <p:nvPr/>
        </p:nvCxnSpPr>
        <p:spPr>
          <a:xfrm>
            <a:off x="251520" y="47667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96065" y="4397889"/>
            <a:ext cx="51659" cy="28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96065" y="4957287"/>
            <a:ext cx="51659" cy="28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58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8_shape4"/>
          <p:cNvSpPr/>
          <p:nvPr/>
        </p:nvSpPr>
        <p:spPr>
          <a:xfrm>
            <a:off x="280704" y="2517704"/>
            <a:ext cx="4176464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청년 실업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 올해가 최악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slide8_shape5"/>
          <p:cNvSpPr/>
          <p:nvPr/>
        </p:nvSpPr>
        <p:spPr>
          <a:xfrm>
            <a:off x="4283968" y="2277421"/>
            <a:ext cx="46085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0" i="0" u="none" strike="noStrike" kern="1200" cap="none" spc="-3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</a:rPr>
              <a:t>‘2000</a:t>
            </a:r>
            <a:r>
              <a:rPr kumimoji="0" lang="ko-KR" altLang="en-US" sz="1000" b="0" i="0" u="none" strike="noStrike" kern="1200" cap="none" spc="-3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</a:rPr>
              <a:t>년 이후 가장 높은 </a:t>
            </a:r>
            <a:r>
              <a:rPr kumimoji="0" lang="ko-KR" altLang="en-US" sz="1000" b="0" i="0" u="none" strike="noStrike" kern="1200" cap="none" spc="-3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</a:rPr>
              <a:t>청년실업률</a:t>
            </a:r>
            <a:r>
              <a:rPr kumimoji="0" lang="ko-KR" altLang="en-US" sz="1000" b="0" i="0" u="none" strike="noStrike" kern="1200" cap="none" spc="-3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</a:rPr>
              <a:t> 기록</a:t>
            </a:r>
            <a:r>
              <a:rPr kumimoji="0" lang="en-US" altLang="ko-KR" sz="1000" b="0" i="0" u="none" strike="noStrike" kern="1200" cap="none" spc="-3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</a:rPr>
              <a:t>’</a:t>
            </a:r>
            <a:r>
              <a:rPr kumimoji="0" lang="ko-KR" altLang="en-US" sz="1000" b="0" i="0" u="none" strike="noStrike" kern="1200" cap="none" spc="-3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</a:rPr>
              <a:t> </a:t>
            </a:r>
            <a:r>
              <a:rPr kumimoji="0" lang="en-US" altLang="ko-KR" sz="1000" b="0" i="0" u="none" strike="noStrike" kern="1200" cap="none" spc="-3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</a:rPr>
              <a:t>/ 2017.07.12</a:t>
            </a:r>
            <a:r>
              <a:rPr lang="en-US" altLang="ko-KR" sz="1000" spc="-30" noProof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000" spc="-30" noProof="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000" spc="-30" noProof="0" dirty="0" err="1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한겨레신문</a:t>
            </a:r>
            <a:endParaRPr kumimoji="0" lang="en-US" altLang="ko-KR" sz="1000" b="0" i="0" u="none" strike="noStrike" kern="1200" cap="none" spc="-3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"/>
              <a:ea typeface="나눔고딕"/>
            </a:endParaRPr>
          </a:p>
          <a:p>
            <a:pPr marR="0" lvl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‘</a:t>
            </a:r>
            <a:r>
              <a:rPr kumimoji="0" lang="ko-KR" altLang="en-US" sz="1000" b="0" i="0" u="none" strike="noStrike" kern="1200" cap="none" spc="-3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</a:rPr>
              <a:t>상대적으로 숫자가 많은 </a:t>
            </a:r>
            <a:r>
              <a:rPr lang="en-US" altLang="ko-KR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1990</a:t>
            </a:r>
            <a:r>
              <a:rPr lang="ko-KR" altLang="en-US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년생들의 노동시장 진입</a:t>
            </a:r>
            <a:r>
              <a:rPr lang="en-US" altLang="ko-KR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’</a:t>
            </a:r>
            <a:r>
              <a:rPr lang="ko-KR" altLang="en-US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/ 2017.05.17 – </a:t>
            </a:r>
            <a:r>
              <a:rPr lang="ko-KR" altLang="en-US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조선일보</a:t>
            </a:r>
            <a:endParaRPr lang="en-US" altLang="ko-KR" sz="1000" spc="-30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R="0" lvl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‘10</a:t>
            </a:r>
            <a:r>
              <a:rPr lang="ko-KR" altLang="en-US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대그룹도 인력감축</a:t>
            </a:r>
            <a:r>
              <a:rPr lang="en-US" altLang="ko-KR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…</a:t>
            </a:r>
            <a:r>
              <a:rPr lang="ko-KR" altLang="en-US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갈수록 취업 바늘구멍</a:t>
            </a:r>
            <a:r>
              <a:rPr lang="en-US" altLang="ko-KR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‘ / 2017.04.18 – </a:t>
            </a:r>
            <a:r>
              <a:rPr lang="ko-KR" altLang="en-US" sz="1000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연합뉴스</a:t>
            </a:r>
            <a:endParaRPr lang="en-US" altLang="ko-KR" sz="1000" spc="-30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R="0" lvl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u="sng" spc="-3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갈수록  뚫기 힘든 </a:t>
            </a:r>
            <a:r>
              <a:rPr lang="ko-KR" altLang="en-US" u="sng" spc="-30" dirty="0" err="1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취업문</a:t>
            </a:r>
            <a:endParaRPr lang="en-US" altLang="ko-KR" u="sng" spc="-30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r="49473"/>
          <a:stretch/>
        </p:blipFill>
        <p:spPr>
          <a:xfrm>
            <a:off x="642643" y="3429275"/>
            <a:ext cx="3374652" cy="22596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10" y="3536925"/>
            <a:ext cx="3690028" cy="2388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1790" y="5721471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i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17.05.11 </a:t>
            </a:r>
            <a:r>
              <a:rPr lang="ko-KR" altLang="en-US" sz="1000" i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한겨레</a:t>
            </a:r>
            <a:endParaRPr lang="ko-KR" altLang="en-US" sz="1000" i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2804" y="2351504"/>
            <a:ext cx="322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ko-KR" sz="400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“</a:t>
            </a:r>
            <a:endParaRPr lang="en-US" altLang="ko-KR" sz="4000" dirty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43048" y="2351504"/>
            <a:ext cx="3220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ko-KR" sz="400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”</a:t>
            </a:r>
            <a:endParaRPr lang="en-US" altLang="ko-KR" sz="4000" dirty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cxnSp>
        <p:nvCxnSpPr>
          <p:cNvPr id="17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1519" y="729456"/>
            <a:ext cx="6802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개발동기 및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9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8191" y="2209457"/>
            <a:ext cx="4211110" cy="2802008"/>
          </a:xfrm>
          <a:prstGeom prst="rect">
            <a:avLst/>
          </a:prstGeom>
        </p:spPr>
      </p:pic>
      <p:cxnSp>
        <p:nvCxnSpPr>
          <p:cNvPr id="6" name="slide3_shape4"/>
          <p:cNvCxnSpPr/>
          <p:nvPr/>
        </p:nvCxnSpPr>
        <p:spPr>
          <a:xfrm>
            <a:off x="251520" y="6553455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8_shape4"/>
          <p:cNvSpPr/>
          <p:nvPr/>
        </p:nvSpPr>
        <p:spPr>
          <a:xfrm>
            <a:off x="2812901" y="2993199"/>
            <a:ext cx="35181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120000"/>
              </a:lnSpc>
            </a:pPr>
            <a:r>
              <a:rPr lang="en-US" altLang="ko-KR" sz="4000" kern="1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“</a:t>
            </a:r>
            <a:r>
              <a:rPr lang="en-US" altLang="ko-KR" sz="2800" kern="1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4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Dreams Come True</a:t>
            </a:r>
            <a:r>
              <a:rPr lang="en-US" altLang="ko-KR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4000" kern="1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”</a:t>
            </a:r>
            <a:endParaRPr lang="en-US" altLang="ko-KR" sz="4000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slide8_shape5"/>
          <p:cNvSpPr/>
          <p:nvPr/>
        </p:nvSpPr>
        <p:spPr>
          <a:xfrm>
            <a:off x="1968500" y="5264901"/>
            <a:ext cx="5181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150000"/>
              </a:lnSpc>
            </a:pPr>
            <a:r>
              <a:rPr lang="ko-KR" altLang="en-US" sz="1200" spc="-30" dirty="0" smtClean="0">
                <a:latin typeface="나눔고딕"/>
                <a:ea typeface="나눔고딕"/>
              </a:rPr>
              <a:t>각종 기업정보와 취업한 사람들</a:t>
            </a:r>
            <a:r>
              <a:rPr lang="ko-KR" altLang="en-US" sz="1200" kern="1200" spc="-30" dirty="0" smtClean="0">
                <a:latin typeface="나눔고딕"/>
                <a:ea typeface="나눔고딕"/>
              </a:rPr>
              <a:t>에 관한 데이터를 수집하고 </a:t>
            </a:r>
            <a:endParaRPr lang="en-US" altLang="ko-KR" sz="1200" kern="1200" spc="-30" dirty="0" smtClean="0">
              <a:latin typeface="나눔고딕"/>
              <a:ea typeface="나눔고딕"/>
            </a:endParaRPr>
          </a:p>
          <a:p>
            <a:pPr marL="0" algn="ctr" latinLnBrk="1">
              <a:lnSpc>
                <a:spcPct val="150000"/>
              </a:lnSpc>
            </a:pPr>
            <a:r>
              <a:rPr lang="ko-KR" altLang="en-US" sz="1200" kern="1200" spc="-30" dirty="0" smtClean="0">
                <a:latin typeface="나눔고딕"/>
                <a:ea typeface="나눔고딕"/>
              </a:rPr>
              <a:t>분석하여 그 결과를 취업준비생이나 이직을 희망하는 자들에게</a:t>
            </a:r>
            <a:endParaRPr lang="en-US" altLang="ko-KR" sz="1200" kern="1200" spc="-30" dirty="0" smtClean="0">
              <a:latin typeface="나눔고딕"/>
              <a:ea typeface="나눔고딕"/>
            </a:endParaRPr>
          </a:p>
          <a:p>
            <a:pPr marL="0" algn="ctr" latinLnBrk="1">
              <a:lnSpc>
                <a:spcPct val="150000"/>
              </a:lnSpc>
            </a:pPr>
            <a:r>
              <a:rPr lang="ko-KR" altLang="en-US" sz="1200" kern="1200" spc="-30" dirty="0" smtClean="0">
                <a:latin typeface="나눔고딕"/>
                <a:ea typeface="나눔고딕"/>
              </a:rPr>
              <a:t>도움이 되게끔 가공 및 결과를 도출해 </a:t>
            </a:r>
            <a:r>
              <a:rPr lang="ko-KR" altLang="en-US" sz="1200" spc="-30" dirty="0" smtClean="0">
                <a:latin typeface="나눔고딕"/>
                <a:ea typeface="나눔고딕"/>
              </a:rPr>
              <a:t>다양한 정보와 선택권에 도움을 주어</a:t>
            </a:r>
            <a:endParaRPr lang="en-US" altLang="ko-KR" sz="1200" spc="-30" dirty="0" smtClean="0">
              <a:latin typeface="나눔고딕"/>
              <a:ea typeface="나눔고딕"/>
            </a:endParaRPr>
          </a:p>
          <a:p>
            <a:pPr marL="0" algn="ctr" latinLnBrk="1">
              <a:lnSpc>
                <a:spcPct val="150000"/>
              </a:lnSpc>
            </a:pPr>
            <a:r>
              <a:rPr lang="ko-KR" altLang="en-US" sz="1200" b="1" u="sng" spc="-30" dirty="0" smtClean="0">
                <a:latin typeface="나눔고딕"/>
                <a:ea typeface="나눔고딕"/>
              </a:rPr>
              <a:t> 취직에 도움을 주는 것이 목표</a:t>
            </a:r>
            <a:endParaRPr sz="1200" b="1" u="sng" kern="1200" spc="-30" dirty="0">
              <a:latin typeface="나눔고딕"/>
              <a:ea typeface="나눔고딕"/>
            </a:endParaRPr>
          </a:p>
        </p:txBody>
      </p:sp>
      <p:cxnSp>
        <p:nvCxnSpPr>
          <p:cNvPr id="12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19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519" y="749334"/>
            <a:ext cx="6802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개발동기 및 소개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85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lide3_shape4"/>
          <p:cNvCxnSpPr/>
          <p:nvPr/>
        </p:nvCxnSpPr>
        <p:spPr>
          <a:xfrm>
            <a:off x="251520" y="6553455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19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519" y="779151"/>
            <a:ext cx="6802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일정계획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8" y="1882323"/>
            <a:ext cx="8408504" cy="426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179512" y="2999172"/>
            <a:ext cx="6552728" cy="414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5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3600" spc="-15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본론</a:t>
            </a:r>
            <a:endParaRPr lang="en-US" altLang="ko-KR" sz="3600" spc="-150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914400"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15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2400" spc="-15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</a:t>
            </a:r>
            <a:r>
              <a:rPr lang="ko-KR" altLang="en-US" sz="2400" spc="-15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개발환경</a:t>
            </a:r>
            <a:endParaRPr kumimoji="0" lang="en-US" sz="24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15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2400" spc="-15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</a:t>
            </a:r>
            <a:r>
              <a:rPr lang="ko-KR" altLang="en-US" sz="2400" spc="-15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데이터 수집</a:t>
            </a:r>
            <a:endParaRPr kumimoji="0" lang="en-US" altLang="ko-KR" sz="24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   기업분석</a:t>
            </a:r>
            <a:endParaRPr kumimoji="0" lang="en-US" altLang="ko-KR" sz="24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noProof="0" dirty="0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 </a:t>
            </a:r>
            <a:r>
              <a:rPr lang="ko-KR" altLang="en-US" sz="2400" spc="-150" noProof="0" dirty="0" err="1" smtClean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스펙매칭</a:t>
            </a:r>
            <a:endParaRPr lang="en-US" altLang="ko-KR" sz="2400" spc="-150" noProof="0" dirty="0" smtClean="0"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marR="0" lvl="0" indent="0" algn="l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dirty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2400" b="0" i="0" u="none" strike="noStrike" kern="1200" cap="none" spc="-150" normalizeH="0" baseline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  </a:t>
            </a:r>
            <a:r>
              <a:rPr kumimoji="0" lang="ko-KR" altLang="en-US" sz="2400" b="0" i="0" u="none" strike="noStrike" kern="1200" cap="none" spc="-150" normalizeH="0" baseline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채용공고</a:t>
            </a:r>
            <a:endParaRPr kumimoji="0" lang="en-US" altLang="ko-KR" sz="24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</a:t>
            </a:r>
            <a:r>
              <a:rPr kumimoji="0" lang="ko-KR" altLang="en-US" sz="24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10000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나눔고딕"/>
                <a:ea typeface="나눔고딕"/>
                <a:cs typeface="+mn-cs"/>
              </a:rPr>
              <a:t>  </a:t>
            </a:r>
            <a:endParaRPr kumimoji="0" lang="en-US" altLang="ko-KR" sz="2400" b="0" i="0" u="none" strike="noStrike" kern="1200" cap="none" spc="-150" normalizeH="0" baseline="0" noProof="0" dirty="0" smtClean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100000">
                    <a:srgbClr val="000000">
                      <a:lumMod val="75000"/>
                      <a:lumOff val="2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9_shape2"/>
          <p:cNvCxnSpPr/>
          <p:nvPr/>
        </p:nvCxnSpPr>
        <p:spPr>
          <a:xfrm>
            <a:off x="251520" y="2855156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cxnSp>
        <p:nvCxnSpPr>
          <p:cNvPr id="8" name="slide3_shape3"/>
          <p:cNvCxnSpPr/>
          <p:nvPr/>
        </p:nvCxnSpPr>
        <p:spPr>
          <a:xfrm>
            <a:off x="251520" y="47667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73389" y="3931331"/>
            <a:ext cx="51659" cy="28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73389" y="4463593"/>
            <a:ext cx="51659" cy="28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3389" y="4998169"/>
            <a:ext cx="51659" cy="28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3389" y="5549093"/>
            <a:ext cx="51659" cy="28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73389" y="6085680"/>
            <a:ext cx="51659" cy="288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19" y="739395"/>
            <a:ext cx="6802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</a:p>
        </p:txBody>
      </p:sp>
      <p:cxnSp>
        <p:nvCxnSpPr>
          <p:cNvPr id="18" name="slide3_shape4"/>
          <p:cNvCxnSpPr/>
          <p:nvPr/>
        </p:nvCxnSpPr>
        <p:spPr>
          <a:xfrm>
            <a:off x="251520" y="6639504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:\architect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1" y="1763078"/>
            <a:ext cx="7573618" cy="46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lide3_shape3"/>
          <p:cNvCxnSpPr/>
          <p:nvPr/>
        </p:nvCxnSpPr>
        <p:spPr>
          <a:xfrm>
            <a:off x="251520" y="539302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4624"/>
            <a:ext cx="1296144" cy="4666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519" y="630066"/>
            <a:ext cx="68024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자기소개서 </a:t>
            </a:r>
            <a:r>
              <a:rPr lang="en-US" altLang="ko-KR" sz="2800" b="1" dirty="0" smtClean="0">
                <a:solidFill>
                  <a:srgbClr val="1983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Web Crawling</a:t>
            </a:r>
            <a:r>
              <a:rPr kumimoji="0" lang="en-US" altLang="ko-KR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(Python)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slide3_shape4"/>
          <p:cNvCxnSpPr/>
          <p:nvPr/>
        </p:nvCxnSpPr>
        <p:spPr>
          <a:xfrm>
            <a:off x="251520" y="6639504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lide8_shape2"/>
          <p:cNvCxnSpPr/>
          <p:nvPr/>
        </p:nvCxnSpPr>
        <p:spPr>
          <a:xfrm>
            <a:off x="251520" y="155980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798" y="1822538"/>
            <a:ext cx="4607990" cy="434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2868" y="1820057"/>
            <a:ext cx="4536831" cy="435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algn="ctr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1177968" y="6151715"/>
            <a:ext cx="320666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Web Crawling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소스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7390" y="6137061"/>
            <a:ext cx="320666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실행결과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(JSON</a:t>
            </a:r>
            <a:r>
              <a:rPr kumimoji="0" lang="en-US" altLang="ko-KR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형식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1073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46035" y="1060954"/>
            <a:ext cx="3148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1360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개 기업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/ 5883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개 데이터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0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</TotalTime>
  <Words>752</Words>
  <Application>Microsoft Office PowerPoint</Application>
  <PresentationFormat>화면 슬라이드 쇼(4:3)</PresentationFormat>
  <Paragraphs>231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나눔고딕 Light</vt:lpstr>
      <vt:lpstr>Arial</vt:lpstr>
      <vt:lpstr>Calibri</vt:lpstr>
      <vt:lpstr>나눔고딕 ExtraBold</vt:lpstr>
      <vt:lpstr>나눔고딕</vt:lpstr>
      <vt:lpstr>굴림</vt:lpstr>
      <vt:lpstr>맑은 고딕</vt:lpstr>
      <vt:lpstr>나눔스퀘어 Bold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CIDAR</dc:creator>
  <cp:lastModifiedBy>cse</cp:lastModifiedBy>
  <cp:revision>50</cp:revision>
  <dcterms:created xsi:type="dcterms:W3CDTF">2017-09-13T15:41:09Z</dcterms:created>
  <dcterms:modified xsi:type="dcterms:W3CDTF">2017-09-16T02:41:17Z</dcterms:modified>
</cp:coreProperties>
</file>